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4" r:id="rId2"/>
    <p:sldId id="293" r:id="rId3"/>
    <p:sldId id="296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4E82-DBD0-4BD4-B0AD-449E5704195F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78947-50D9-43DD-AAB3-427B6069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44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6C8B6401-BB65-A2CD-DEDB-C6060F9587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26C9EA5F-FDFA-D585-3408-24FFA4B19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5749F0EA-8667-35ED-4200-141BAAD4F6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7A570F4-F610-4A68-8DC9-2E661C9F9D13}" type="slidenum">
              <a:rPr lang="en-US" altLang="en-US" smtClean="0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025129DD-5BE4-833B-519E-E5ADBDB3D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EEC35C04-C55D-8E02-83DE-0F7B3EEFD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B774C905-409D-5E06-4F4B-ED0A215C35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F5B152D-A946-4794-9A25-FF96DF3E3B13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2F363D08-663D-3B96-082E-6283115308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D10080A-1E68-28A4-C02C-52809BC1E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CC3AFEDE-5F6C-30B8-F3BF-0A4DDF97A3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3217D62-4BCE-44AE-96F4-97BBF2BB6317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7F70-EA1A-DEC2-5F1B-D95E450DB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076FA-0E0E-02BD-86DD-EB90811F7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48348-52BA-A493-9CE9-A73364B4C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B1EA3-CFF5-B0DE-55C8-87453C1A8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CC8BE-14C6-965C-C368-3DFC4919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0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A89D5-2591-B026-96F9-83047F114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1DF29-069B-FDD1-A6A3-AD927683E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D9C30-E7EC-5709-3879-4A6CFB8F1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3C431-E88A-F78E-F928-61B27A51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B8B01-44A4-4890-B3EF-5F3232F7A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4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371C0B-F0D1-BD7E-CF4F-F283D697D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3C6A9A-AD84-466B-88CA-D9C46156E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45626-4111-A36A-7950-E29BF77F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0C647-D440-485F-FD7A-4E37D6E89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756C8-0285-859E-893A-18E39CFA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7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3AE6B-A0CF-715F-8979-441F264E6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CA6CB-BC13-FBBA-0095-A4B126518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C4C55-048F-593E-C5BF-27E21E825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99180-BA68-E7B9-0944-EC210EEC1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F8B6C-E44F-3DE0-E081-26B77FD55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0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C61A5-CCBC-6A3D-E333-8701AD7DC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09ABA-A659-9B2A-1986-10BECA3C8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FE211-09FF-558C-7FF0-E1F6123D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FBCE1-F687-C310-88E9-54FCB18C7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7EA5D-B83E-F66C-2B85-1F80EF0F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56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0CE33-2186-740B-E5EA-25D80DB8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66521-709A-896A-E8F8-74D12D0DE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1DA2C-866B-25F5-270F-8E7DFA6F0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4661D-E4CD-2E8A-C627-B43E0CAC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9F651-C9D7-BBC3-5992-671C22949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BFD6B1-70D0-7058-5363-FFA7D33C5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2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F8B6-7EB2-12EC-18E4-B42F1069E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B6421-8DA0-5925-B9B1-49A12AF6A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FC05A-F9F9-9B66-E3DB-798AA35F8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5D0038-A6D8-6E57-A3AC-EDAF5F05A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DF2641-9690-0F79-CCA9-E402BEEFD5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18B30-2E99-0C8D-38DE-1E328778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42ED6A-FDF4-4690-7900-59BB58F09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F90201-4834-0889-7D0D-C7707CB5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2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338B7-C056-2612-1F87-ED20FB3F9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07F2A-674A-035F-6FE1-53C56B7C9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820A05-98C0-5042-29DD-F7421C458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02ED7A-4A4B-FD6A-A2B0-3B4DB4890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6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396E81-72AF-A051-4E3D-C8878BD5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BC5C2D-6067-2E66-6AAA-3D2A73CC2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DC2EE-9B04-E8B2-77E0-C5C2A9B8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8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84854-0671-E76E-25BE-270B5B0A0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825EB-9D85-E3D0-ABAE-71C10C2F8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BB306-944E-294F-6A4D-042C71817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71DB3-C4FB-64D8-0BC6-AAEADA0F8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DC340-00D8-79F8-39BC-7ED6F187A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49697-113C-1B9E-203C-8F6114AF6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8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C1831-6A74-2B4C-0579-91467B026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D66AF4-3399-4AE1-067B-79178BC257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EE2E1-DE29-70AD-3D90-B5C2437C7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50BEA-1544-505A-7630-D889C98DF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737C9-C124-4F84-CA9C-299A6E91C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0F0EB-F11F-4B61-C5C8-38BAEA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9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A67438-8407-1EB4-E650-69C73294E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82BA2-E744-E29D-A25D-0DB2F89E2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DB427-AF66-E25B-7CD7-0A7DA9DF3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971968-4CA2-494D-BE76-2A876FAF57F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BE99C-9BA1-2309-C852-9859E443C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7271C-1254-30DC-5B6F-9C640C50DA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6756FE-4081-4885-BEB8-4584A838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1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onlinelibrary.wiley.com/doi/book/10.1002/978111906273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4C8F0-E58B-F357-4483-8AFD40DF63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Mommy Dentists in Business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D59ED-DD66-A06B-CAE8-4A9D7A342B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35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1">
            <a:extLst>
              <a:ext uri="{FF2B5EF4-FFF2-40B4-BE49-F238E27FC236}">
                <a16:creationId xmlns:a16="http://schemas.microsoft.com/office/drawing/2014/main" id="{591B5703-2FF7-1A31-B2CD-E724EB909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176" y="533400"/>
            <a:ext cx="733742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TextBox 2">
            <a:extLst>
              <a:ext uri="{FF2B5EF4-FFF2-40B4-BE49-F238E27FC236}">
                <a16:creationId xmlns:a16="http://schemas.microsoft.com/office/drawing/2014/main" id="{36062263-FE34-782C-66B7-0864AA862E1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8991600" y="4057650"/>
            <a:ext cx="16002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/>
              <a:t>Khawaja SN &amp; Scrivani, SJ Dent Clin NA 64, 525 2020</a:t>
            </a:r>
          </a:p>
        </p:txBody>
      </p:sp>
      <p:sp>
        <p:nvSpPr>
          <p:cNvPr id="51204" name="TextBox 3">
            <a:extLst>
              <a:ext uri="{FF2B5EF4-FFF2-40B4-BE49-F238E27FC236}">
                <a16:creationId xmlns:a16="http://schemas.microsoft.com/office/drawing/2014/main" id="{0DC8D5C6-8580-7C78-45AA-210C1869C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52401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400"/>
              <a:t>Recommended medications for acute dental pain</a:t>
            </a:r>
          </a:p>
        </p:txBody>
      </p:sp>
      <p:sp>
        <p:nvSpPr>
          <p:cNvPr id="51205" name="TextBox 4">
            <a:extLst>
              <a:ext uri="{FF2B5EF4-FFF2-40B4-BE49-F238E27FC236}">
                <a16:creationId xmlns:a16="http://schemas.microsoft.com/office/drawing/2014/main" id="{F1F26C4E-9792-47F3-566A-C52C6ABF0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172200"/>
            <a:ext cx="2590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/>
              <a:t>a-Q4-6H, b-Q8H, c-Q12H </a:t>
            </a:r>
          </a:p>
        </p:txBody>
      </p:sp>
      <p:sp>
        <p:nvSpPr>
          <p:cNvPr id="51206" name="TextBox 2">
            <a:extLst>
              <a:ext uri="{FF2B5EF4-FFF2-40B4-BE49-F238E27FC236}">
                <a16:creationId xmlns:a16="http://schemas.microsoft.com/office/drawing/2014/main" id="{C1EC6029-56EC-FDBE-FB35-923A19022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1600" y="4724400"/>
            <a:ext cx="1676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i="1">
                <a:hlinkClick r:id="rId4"/>
              </a:rPr>
              <a:t>Based on: ADA Practical Guide to Substance Use Disorders and Safe Prescribing</a:t>
            </a:r>
            <a:r>
              <a:rPr lang="en-US" altLang="en-US" sz="1200"/>
              <a:t> (May 8, 2015):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0ED149-1066-4860-A43A-9D34DB6C91C7}"/>
              </a:ext>
            </a:extLst>
          </p:cNvPr>
          <p:cNvSpPr txBox="1"/>
          <p:nvPr/>
        </p:nvSpPr>
        <p:spPr>
          <a:xfrm rot="1519151">
            <a:off x="8777663" y="1189245"/>
            <a:ext cx="380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INDIVIDUAL CARE</a:t>
            </a:r>
          </a:p>
        </p:txBody>
      </p:sp>
    </p:spTree>
    <p:extLst>
      <p:ext uri="{BB962C8B-B14F-4D97-AF65-F5344CB8AC3E}">
        <p14:creationId xmlns:p14="http://schemas.microsoft.com/office/powerpoint/2010/main" val="387823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5518F7-23F0-9A7F-772C-4B0D12115CF2}"/>
              </a:ext>
            </a:extLst>
          </p:cNvPr>
          <p:cNvSpPr/>
          <p:nvPr/>
        </p:nvSpPr>
        <p:spPr>
          <a:xfrm>
            <a:off x="1600200" y="990601"/>
            <a:ext cx="8915400" cy="5262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dvPSA336"/>
              </a:rPr>
              <a:t>The </a:t>
            </a:r>
            <a:r>
              <a:rPr lang="en-US" sz="2400" b="1" dirty="0">
                <a:latin typeface="AdvPSA336"/>
              </a:rPr>
              <a:t>number needed to treat </a:t>
            </a:r>
            <a:r>
              <a:rPr lang="en-US" sz="2400" dirty="0">
                <a:latin typeface="AdvPSA336"/>
              </a:rPr>
              <a:t>after a single dose of medication for treatment of acute dental pain (95% Confidence Limit)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AdvPSA334"/>
              </a:rPr>
              <a:t>Acetaminophen, 1000 mg, with ibuprofen, 400 mg 		1.5 (1.4–1.7)</a:t>
            </a:r>
            <a:r>
              <a:rPr lang="en-US" b="1" dirty="0">
                <a:latin typeface="AdvPSA334"/>
              </a:rPr>
              <a:t>#</a:t>
            </a:r>
          </a:p>
          <a:p>
            <a:pPr>
              <a:defRPr/>
            </a:pPr>
            <a:r>
              <a:rPr lang="en-US" dirty="0">
                <a:latin typeface="AdvPSA334"/>
              </a:rPr>
              <a:t>Acetaminophen, 1000 mg, with oxycodone, 10 mg 		1.8 (1.6–2.2)#</a:t>
            </a:r>
          </a:p>
          <a:p>
            <a:pPr>
              <a:defRPr/>
            </a:pPr>
            <a:r>
              <a:rPr lang="en-US" dirty="0">
                <a:latin typeface="AdvPSA334"/>
              </a:rPr>
              <a:t>Ibuprofen, 200 mg, with caffeine, 100 mg 			2.1 (1.8–2.5)</a:t>
            </a:r>
          </a:p>
          <a:p>
            <a:pPr>
              <a:defRPr/>
            </a:pPr>
            <a:r>
              <a:rPr lang="en-US" dirty="0">
                <a:latin typeface="AdvPSA334"/>
              </a:rPr>
              <a:t>Ibuprofen, 400 mg, with oxycodone, 5 mg 			2.2 (1.8–2.9)</a:t>
            </a:r>
          </a:p>
          <a:p>
            <a:pPr>
              <a:defRPr/>
            </a:pPr>
            <a:r>
              <a:rPr lang="en-US" dirty="0">
                <a:latin typeface="AdvPSA334"/>
              </a:rPr>
              <a:t>Acetaminophen, 1000 mg, with codeine, 60 mg 			2.2 (1.8–2.9)</a:t>
            </a:r>
          </a:p>
          <a:p>
            <a:pPr>
              <a:defRPr/>
            </a:pPr>
            <a:r>
              <a:rPr lang="es-ES" dirty="0">
                <a:latin typeface="AdvPSA334"/>
              </a:rPr>
              <a:t>Diclofenac, 50 mg 						2.3 (2.0–2.7)</a:t>
            </a:r>
          </a:p>
          <a:p>
            <a:pPr>
              <a:defRPr/>
            </a:pPr>
            <a:r>
              <a:rPr lang="en-US" dirty="0">
                <a:latin typeface="AdvPSA334"/>
              </a:rPr>
              <a:t>Oxycodone, 15 mg 						2.4 (1.4–4.4)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dvPSA334"/>
              </a:rPr>
              <a:t>*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AdvPSA334"/>
              </a:rPr>
              <a:t>Ibuprofen, 400 mg 						2.4 (2.3–2.6)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dvPSA334"/>
              </a:rPr>
              <a:t>*</a:t>
            </a:r>
          </a:p>
          <a:p>
            <a:pPr>
              <a:defRPr/>
            </a:pPr>
            <a:r>
              <a:rPr lang="pl-PL" dirty="0">
                <a:latin typeface="AdvPSA334"/>
              </a:rPr>
              <a:t>Naproxen, 550 mg </a:t>
            </a:r>
            <a:r>
              <a:rPr lang="en-US" dirty="0">
                <a:latin typeface="AdvPSA334"/>
              </a:rPr>
              <a:t>						</a:t>
            </a:r>
            <a:r>
              <a:rPr lang="pl-PL" dirty="0">
                <a:latin typeface="AdvPSA334"/>
              </a:rPr>
              <a:t>2.6 (2.2–3.2)</a:t>
            </a:r>
          </a:p>
          <a:p>
            <a:pPr>
              <a:defRPr/>
            </a:pPr>
            <a:r>
              <a:rPr lang="en-US" dirty="0">
                <a:latin typeface="AdvPSA334"/>
              </a:rPr>
              <a:t>Acetaminophen, 650–975 mg, with tramadol, 75 mg		2.6 (2.3–3.0)</a:t>
            </a:r>
          </a:p>
          <a:p>
            <a:pPr>
              <a:defRPr/>
            </a:pPr>
            <a:r>
              <a:rPr lang="es-ES" dirty="0">
                <a:latin typeface="AdvPSA334"/>
              </a:rPr>
              <a:t>Acetaminophen, 500 mg 					3.5 (2.7–4.8)</a:t>
            </a:r>
          </a:p>
          <a:p>
            <a:pPr>
              <a:defRPr/>
            </a:pPr>
            <a:r>
              <a:rPr lang="es-ES" b="1" dirty="0">
                <a:solidFill>
                  <a:srgbClr val="FF0000"/>
                </a:solidFill>
                <a:latin typeface="AdvPSA334"/>
              </a:rPr>
              <a:t>Acetaminophen, 1000 mg </a:t>
            </a:r>
            <a:r>
              <a:rPr lang="es-ES" dirty="0">
                <a:solidFill>
                  <a:srgbClr val="FF0000"/>
                </a:solidFill>
                <a:latin typeface="AdvPSA334"/>
              </a:rPr>
              <a:t>					</a:t>
            </a:r>
            <a:r>
              <a:rPr lang="es-ES" b="1" dirty="0">
                <a:solidFill>
                  <a:srgbClr val="FF0000"/>
                </a:solidFill>
                <a:latin typeface="AdvPSA334"/>
              </a:rPr>
              <a:t>3.6 (3.2–4.1)</a:t>
            </a:r>
          </a:p>
          <a:p>
            <a:pPr>
              <a:defRPr/>
            </a:pPr>
            <a:r>
              <a:rPr lang="es-ES" dirty="0">
                <a:latin typeface="AdvPSA334"/>
              </a:rPr>
              <a:t>Celecoxib, 200 mg 						4.2 (3.4–5.6)</a:t>
            </a:r>
          </a:p>
          <a:p>
            <a:pPr>
              <a:defRPr/>
            </a:pPr>
            <a:r>
              <a:rPr lang="en-US" dirty="0">
                <a:latin typeface="AdvPSA334"/>
              </a:rPr>
              <a:t>Tramadol, 75 mg </a:t>
            </a:r>
            <a:r>
              <a:rPr lang="en-US" b="1" dirty="0">
                <a:latin typeface="AdvPSA334"/>
              </a:rPr>
              <a:t>						</a:t>
            </a:r>
            <a:r>
              <a:rPr lang="en-US" dirty="0">
                <a:latin typeface="AdvPSA334"/>
              </a:rPr>
              <a:t>9.9 (6.9–17.0)</a:t>
            </a:r>
          </a:p>
          <a:p>
            <a:pPr>
              <a:defRPr/>
            </a:pPr>
            <a:r>
              <a:rPr lang="en-US" b="1" dirty="0">
                <a:latin typeface="AdvPSA334"/>
              </a:rPr>
              <a:t>Codeine, 60 mg 						12.0</a:t>
            </a:r>
          </a:p>
          <a:p>
            <a:pPr>
              <a:defRPr/>
            </a:pPr>
            <a:r>
              <a:rPr lang="en-US" b="1" dirty="0">
                <a:latin typeface="AdvPSA334"/>
              </a:rPr>
              <a:t>Codeine, 30 mg 						16.7</a:t>
            </a:r>
            <a:endParaRPr lang="en-US" b="1" dirty="0"/>
          </a:p>
        </p:txBody>
      </p:sp>
      <p:sp>
        <p:nvSpPr>
          <p:cNvPr id="55299" name="TextBox 2">
            <a:extLst>
              <a:ext uri="{FF2B5EF4-FFF2-40B4-BE49-F238E27FC236}">
                <a16:creationId xmlns:a16="http://schemas.microsoft.com/office/drawing/2014/main" id="{6DBD2767-4354-F9CB-40B0-D52A56BAB5D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2097740" y="6198802"/>
            <a:ext cx="841785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1200" dirty="0"/>
              <a:t>Adapted from; Khawaja &amp; Scrivani Managing Acute Dental pain Dent Clin NA 64 2020 525-534</a:t>
            </a:r>
          </a:p>
        </p:txBody>
      </p:sp>
      <p:sp>
        <p:nvSpPr>
          <p:cNvPr id="55300" name="TextBox 2">
            <a:extLst>
              <a:ext uri="{FF2B5EF4-FFF2-40B4-BE49-F238E27FC236}">
                <a16:creationId xmlns:a16="http://schemas.microsoft.com/office/drawing/2014/main" id="{D9F13F2C-0ADD-04F4-5ECB-12C54F112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560" y="436560"/>
            <a:ext cx="7159752" cy="662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INDIVIDUAL CHOICE OF ANALGESIC</a:t>
            </a:r>
          </a:p>
        </p:txBody>
      </p:sp>
      <p:sp>
        <p:nvSpPr>
          <p:cNvPr id="9" name="Flowchart: Extract 8">
            <a:extLst>
              <a:ext uri="{FF2B5EF4-FFF2-40B4-BE49-F238E27FC236}">
                <a16:creationId xmlns:a16="http://schemas.microsoft.com/office/drawing/2014/main" id="{F88D2729-E76D-7FAC-A6D5-A8A1FF023F39}"/>
              </a:ext>
            </a:extLst>
          </p:cNvPr>
          <p:cNvSpPr/>
          <p:nvPr/>
        </p:nvSpPr>
        <p:spPr>
          <a:xfrm flipV="1">
            <a:off x="633984" y="1847088"/>
            <a:ext cx="859536" cy="4298126"/>
          </a:xfrm>
          <a:prstGeom prst="flowChartExtra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C6A692A-D901-88E6-6FBC-144D28848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nonsteroidal anti-inflammatories*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CB678E-25D4-3B45-FB92-2D2760367771}"/>
              </a:ext>
            </a:extLst>
          </p:cNvPr>
          <p:cNvGraphicFramePr>
            <a:graphicFrameLocks noGrp="1"/>
          </p:cNvGraphicFramePr>
          <p:nvPr/>
        </p:nvGraphicFramePr>
        <p:xfrm>
          <a:off x="2209800" y="1397000"/>
          <a:ext cx="8001000" cy="463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08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NAME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DOSES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SCHEDULE 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MAXIMUM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7464">
                <a:tc>
                  <a:txBody>
                    <a:bodyPr/>
                    <a:lstStyle/>
                    <a:p>
                      <a:r>
                        <a:rPr lang="en-US" sz="1800" dirty="0"/>
                        <a:t>Naproxen (Aleve, Naproxen)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250,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dirty="0"/>
                        <a:t>375, 500 mg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250 – 500 mg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1500 mg/day</a:t>
                      </a:r>
                      <a:r>
                        <a:rPr lang="en-US" sz="1800" baseline="0" dirty="0"/>
                        <a:t> x 3-5 days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464">
                <a:tc>
                  <a:txBody>
                    <a:bodyPr/>
                    <a:lstStyle/>
                    <a:p>
                      <a:r>
                        <a:rPr lang="en-US" sz="1800" dirty="0"/>
                        <a:t>Ketoprofe</a:t>
                      </a:r>
                      <a:r>
                        <a:rPr lang="en-US" sz="1800" baseline="0" dirty="0"/>
                        <a:t>n (Toradol)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12.5,</a:t>
                      </a:r>
                      <a:r>
                        <a:rPr lang="en-US" sz="1800" baseline="0" dirty="0"/>
                        <a:t> 50, 75 mg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25 – 50 mg q6-8h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300 mg/day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83">
                <a:tc>
                  <a:txBody>
                    <a:bodyPr/>
                    <a:lstStyle/>
                    <a:p>
                      <a:r>
                        <a:rPr lang="en-US" sz="1800" dirty="0"/>
                        <a:t>Meclofenamate</a:t>
                      </a:r>
                      <a:r>
                        <a:rPr lang="en-US" sz="1800" baseline="0" dirty="0"/>
                        <a:t> sodium (Meclomen)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50 , 100mg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50</a:t>
                      </a:r>
                      <a:r>
                        <a:rPr lang="en-US" sz="1800" baseline="0" dirty="0"/>
                        <a:t> – 100  q6-8h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400 mg/day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38">
                <a:tc>
                  <a:txBody>
                    <a:bodyPr/>
                    <a:lstStyle/>
                    <a:p>
                      <a:r>
                        <a:rPr lang="en-US" sz="1800" dirty="0"/>
                        <a:t>Piroxicam (Feldene)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10, 20 mg 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 mg  day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 mg/day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38">
                <a:tc>
                  <a:txBody>
                    <a:bodyPr/>
                    <a:lstStyle/>
                    <a:p>
                      <a:r>
                        <a:rPr lang="en-US" sz="1800" dirty="0">
                          <a:highlight>
                            <a:srgbClr val="FFFF00"/>
                          </a:highlight>
                        </a:rPr>
                        <a:t>Diclofenac (Voltaren)#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25, 50, 75mg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50 mg bid-tid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150mg</a:t>
                      </a:r>
                      <a:r>
                        <a:rPr lang="en-US" sz="1800" baseline="0" dirty="0"/>
                        <a:t> / day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138">
                <a:tc>
                  <a:txBody>
                    <a:bodyPr/>
                    <a:lstStyle/>
                    <a:p>
                      <a:r>
                        <a:rPr lang="en-US" sz="1800" dirty="0"/>
                        <a:t>Nabetone (Relefan)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500 ,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dirty="0"/>
                        <a:t>700mg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500</a:t>
                      </a:r>
                      <a:r>
                        <a:rPr lang="en-US" sz="1800" baseline="0" dirty="0"/>
                        <a:t> – 2000 mg/day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2000 mg/day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4820" name="TextBox 1">
            <a:extLst>
              <a:ext uri="{FF2B5EF4-FFF2-40B4-BE49-F238E27FC236}">
                <a16:creationId xmlns:a16="http://schemas.microsoft.com/office/drawing/2014/main" id="{FA2FEFF6-F93F-EAB4-99CB-43650C85433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362200" y="6030913"/>
            <a:ext cx="6934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/>
              <a:t>* Effectiveness varies between groups/mechanism of action</a:t>
            </a:r>
          </a:p>
          <a:p>
            <a:r>
              <a:rPr lang="en-US" altLang="en-US"/>
              <a:t># OTC 1% Gel</a:t>
            </a:r>
          </a:p>
        </p:txBody>
      </p:sp>
      <p:pic>
        <p:nvPicPr>
          <p:cNvPr id="2050" name="Picture 2" descr="Buy Voltaren Pain Gel For Powerful Topical Pain , Amazon Exclusive - 3. ...">
            <a:extLst>
              <a:ext uri="{FF2B5EF4-FFF2-40B4-BE49-F238E27FC236}">
                <a16:creationId xmlns:a16="http://schemas.microsoft.com/office/drawing/2014/main" id="{A989A14A-60D0-9C8A-7AC9-5A59BA11F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3" y="3981395"/>
            <a:ext cx="2125717" cy="2125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85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453</Words>
  <Application>Microsoft Office PowerPoint</Application>
  <PresentationFormat>Widescreen</PresentationFormat>
  <Paragraphs>59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AdvPSA334</vt:lpstr>
      <vt:lpstr>AdvPSA336</vt:lpstr>
      <vt:lpstr>Aptos</vt:lpstr>
      <vt:lpstr>Aptos Display</vt:lpstr>
      <vt:lpstr>Arial</vt:lpstr>
      <vt:lpstr>Calibri Light</vt:lpstr>
      <vt:lpstr>Office Theme</vt:lpstr>
      <vt:lpstr>Mommy Dentists in Business</vt:lpstr>
      <vt:lpstr>PowerPoint Presentation</vt:lpstr>
      <vt:lpstr>PowerPoint Presentation</vt:lpstr>
      <vt:lpstr>Other nonsteroidal anti-inflammatories*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Keith, David A.,DMD</dc:creator>
  <cp:lastModifiedBy>Keith, David A.,DMD</cp:lastModifiedBy>
  <cp:revision>1</cp:revision>
  <dcterms:created xsi:type="dcterms:W3CDTF">2026-03-23T20:17:55Z</dcterms:created>
  <dcterms:modified xsi:type="dcterms:W3CDTF">2026-03-23T20:23:37Z</dcterms:modified>
</cp:coreProperties>
</file>